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Google Sans Medium"/>
      <p:regular r:id="rId27"/>
      <p:bold r:id="rId28"/>
      <p:italic r:id="rId29"/>
      <p:boldItalic r:id="rId30"/>
    </p:embeddedFont>
    <p:embeddedFont>
      <p:font typeface="Open Sans SemiBold"/>
      <p:regular r:id="rId31"/>
      <p:bold r:id="rId32"/>
      <p:italic r:id="rId33"/>
      <p:boldItalic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GoogleSansMedium-bold.fntdata"/><Relationship Id="rId27" Type="http://schemas.openxmlformats.org/officeDocument/2006/relationships/font" Target="fonts/GoogleSans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oogleSans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SemiBold-regular.fntdata"/><Relationship Id="rId30" Type="http://schemas.openxmlformats.org/officeDocument/2006/relationships/font" Target="fonts/GoogleSansMedium-boldItalic.fntdata"/><Relationship Id="rId11" Type="http://schemas.openxmlformats.org/officeDocument/2006/relationships/slide" Target="slides/slide6.xml"/><Relationship Id="rId33" Type="http://schemas.openxmlformats.org/officeDocument/2006/relationships/font" Target="fonts/OpenSansSemiBold-italic.fntdata"/><Relationship Id="rId10" Type="http://schemas.openxmlformats.org/officeDocument/2006/relationships/slide" Target="slides/slide5.xml"/><Relationship Id="rId32" Type="http://schemas.openxmlformats.org/officeDocument/2006/relationships/font" Target="fonts/OpenSansSemiBold-bold.fntdata"/><Relationship Id="rId13" Type="http://schemas.openxmlformats.org/officeDocument/2006/relationships/slide" Target="slides/slide8.xml"/><Relationship Id="rId35" Type="http://schemas.openxmlformats.org/officeDocument/2006/relationships/font" Target="fonts/OpenSans-regular.fntdata"/><Relationship Id="rId12" Type="http://schemas.openxmlformats.org/officeDocument/2006/relationships/slide" Target="slides/slide7.xml"/><Relationship Id="rId34" Type="http://schemas.openxmlformats.org/officeDocument/2006/relationships/font" Target="fonts/OpenSansSemiBold-boldItalic.fntdata"/><Relationship Id="rId15" Type="http://schemas.openxmlformats.org/officeDocument/2006/relationships/slide" Target="slides/slide10.xml"/><Relationship Id="rId37" Type="http://schemas.openxmlformats.org/officeDocument/2006/relationships/font" Target="fonts/OpenSans-italic.fntdata"/><Relationship Id="rId14" Type="http://schemas.openxmlformats.org/officeDocument/2006/relationships/slide" Target="slides/slide9.xml"/><Relationship Id="rId36" Type="http://schemas.openxmlformats.org/officeDocument/2006/relationships/font" Target="fonts/Open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d03e5b752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cd03e5b752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ed80ebc1c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ed80ebc1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d03e5b752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d03e5b752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ed80ebc1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ed80ebc1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800de29cc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800de29cc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cd03e5b752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cd03e5b752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cd03e5b752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cd03e5b752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d03e5b752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cd03e5b752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d03e5b752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cd03e5b752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cd03e5b752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cd03e5b752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800de29cc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800de29cc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cd03e5b752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cd03e5b752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ed80ebc1c_1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ced80ebc1c_1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ed80ebc1c_1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ed80ebc1c_1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ed80ebc1c_1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ed80ebc1c_1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d03e5b75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d03e5b75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d03e5b75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d03e5b75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d03e5b75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d03e5b75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ed80ebc1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ed80ebc1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ed80ebc1c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ced80ebc1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">
  <p:cSld name="BLANK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" name="Google Shape;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">
  <p:cSld name="BLANK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">
  <p:cSld name="BLANK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5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y">
  <p:cSld name="BLANK_1_1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6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xd.adobe.com/view/88efa61a-0d15-4b9b-a41c-29c0e59d9106-ddbc/" TargetMode="External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n.komal@iitg.ac.i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285F4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/>
        </p:nvSpPr>
        <p:spPr>
          <a:xfrm>
            <a:off x="517675" y="1819738"/>
            <a:ext cx="493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FloralFusion</a:t>
            </a:r>
            <a:endParaRPr sz="3600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1" name="Google Shape;71;p17"/>
          <p:cNvSpPr txBox="1"/>
          <p:nvPr/>
        </p:nvSpPr>
        <p:spPr>
          <a:xfrm>
            <a:off x="517675" y="2769663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Komal Nirania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72" name="Google Shape;72;p17"/>
          <p:cNvCxnSpPr/>
          <p:nvPr/>
        </p:nvCxnSpPr>
        <p:spPr>
          <a:xfrm rot="10800000">
            <a:off x="517650" y="2670825"/>
            <a:ext cx="58080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" name="Google Shape;7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9900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/>
        </p:nvSpPr>
        <p:spPr>
          <a:xfrm>
            <a:off x="3721275" y="1886850"/>
            <a:ext cx="63021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Paper wireframes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Digital w</a:t>
            </a: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ireframes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Usability studies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Starting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60" name="Google Shape;160;p26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Paper </a:t>
            </a: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332100" y="1522550"/>
            <a:ext cx="37458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Next, I sketched out paper wireframes for each screen in the webshop, keeping the user pain points about filtering, navigation, and checkout flow in mind.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I also made variations for the home screen paper wireframe to the right focus on optimizing the browsing experience for users.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5830075" y="1833000"/>
            <a:ext cx="1695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 of paper wireframes including five different versions of the same screen and one image of the new, refined version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7325" y="172350"/>
            <a:ext cx="4541100" cy="230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1200" y="2540850"/>
            <a:ext cx="4577224" cy="235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223975" y="1522550"/>
            <a:ext cx="32829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Moving from paper to digital wireframes made it easy to understand how the redesign could help address user pain points and improve the user experience.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Prioritizing filtering options in the menu itself, and visual element placement on the home page was a key part of my strategy.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6" name="Google Shape;176;p28"/>
          <p:cNvSpPr txBox="1"/>
          <p:nvPr/>
        </p:nvSpPr>
        <p:spPr>
          <a:xfrm>
            <a:off x="3506850" y="1208725"/>
            <a:ext cx="110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5363575" y="1833000"/>
            <a:ext cx="189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8030375" y="2520000"/>
            <a:ext cx="110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225" y="718225"/>
            <a:ext cx="4510224" cy="352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p29"/>
          <p:cNvSpPr txBox="1"/>
          <p:nvPr/>
        </p:nvSpPr>
        <p:spPr>
          <a:xfrm>
            <a:off x="6011725" y="2110050"/>
            <a:ext cx="1332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Screenshot of prototype with connections or prototype GIF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" name="Google Shape;186;p29"/>
          <p:cNvSpPr txBox="1"/>
          <p:nvPr/>
        </p:nvSpPr>
        <p:spPr>
          <a:xfrm>
            <a:off x="278025" y="1078450"/>
            <a:ext cx="36300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To create a low-fidelity prototype, I have connected all of the screens involved in the primary user flow that contained adding an item to the cart and checking out.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At this point, I had conducted a usability study about things like placement of buttons and page organization. I implemented several suggestions in places that addressed the identified user pain points.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1401" y="1433525"/>
            <a:ext cx="4842299" cy="227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/>
        </p:nvSpPr>
        <p:spPr>
          <a:xfrm>
            <a:off x="517675" y="4481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Usability study: findings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" name="Google Shape;193;p30"/>
          <p:cNvSpPr txBox="1"/>
          <p:nvPr/>
        </p:nvSpPr>
        <p:spPr>
          <a:xfrm>
            <a:off x="532875" y="1050575"/>
            <a:ext cx="7873500" cy="17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500">
                <a:solidFill>
                  <a:schemeClr val="dk1"/>
                </a:solidFill>
                <a:highlight>
                  <a:srgbClr val="FFFFFF"/>
                </a:highlight>
              </a:rPr>
              <a:t>Study type: </a:t>
            </a:r>
            <a:r>
              <a:rPr lang="en" sz="1500">
                <a:solidFill>
                  <a:schemeClr val="dk1"/>
                </a:solidFill>
              </a:rPr>
              <a:t>Moderated usability study, </a:t>
            </a:r>
            <a:r>
              <a:rPr b="1" i="1" lang="en" sz="1500">
                <a:solidFill>
                  <a:schemeClr val="dk1"/>
                </a:solidFill>
                <a:highlight>
                  <a:srgbClr val="FFFFFF"/>
                </a:highlight>
              </a:rPr>
              <a:t>Locations: 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Online, </a:t>
            </a:r>
            <a:r>
              <a:rPr b="1" i="1" lang="en" sz="1500">
                <a:solidFill>
                  <a:schemeClr val="dk1"/>
                </a:solidFill>
                <a:highlight>
                  <a:srgbClr val="FFFFFF"/>
                </a:highlight>
              </a:rPr>
              <a:t>Participants:</a:t>
            </a:r>
            <a:endParaRPr b="1" i="1"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5 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participants, </a:t>
            </a:r>
            <a:r>
              <a:rPr b="1" i="1" lang="en" sz="1500">
                <a:solidFill>
                  <a:schemeClr val="dk1"/>
                </a:solidFill>
                <a:highlight>
                  <a:srgbClr val="FFFFFF"/>
                </a:highlight>
              </a:rPr>
              <a:t>Length: 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15-20 minutes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69696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4" name="Google Shape;194;p30"/>
          <p:cNvSpPr txBox="1"/>
          <p:nvPr/>
        </p:nvSpPr>
        <p:spPr>
          <a:xfrm>
            <a:off x="456675" y="2022575"/>
            <a:ext cx="333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29900"/>
                </a:solidFill>
                <a:latin typeface="Open Sans"/>
                <a:ea typeface="Open Sans"/>
                <a:cs typeface="Open Sans"/>
                <a:sym typeface="Open Sans"/>
              </a:rPr>
              <a:t>Round 1 findings</a:t>
            </a:r>
            <a:endParaRPr b="1">
              <a:solidFill>
                <a:srgbClr val="F29900"/>
              </a:solidFill>
            </a:endParaRPr>
          </a:p>
        </p:txBody>
      </p:sp>
      <p:sp>
        <p:nvSpPr>
          <p:cNvPr id="195" name="Google Shape;195;p30"/>
          <p:cNvSpPr/>
          <p:nvPr/>
        </p:nvSpPr>
        <p:spPr>
          <a:xfrm>
            <a:off x="4477900" y="2422775"/>
            <a:ext cx="3775800" cy="20637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0"/>
          <p:cNvSpPr txBox="1"/>
          <p:nvPr/>
        </p:nvSpPr>
        <p:spPr>
          <a:xfrm>
            <a:off x="4984525" y="2568500"/>
            <a:ext cx="3336000" cy="17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500">
                <a:solidFill>
                  <a:schemeClr val="dk1"/>
                </a:solidFill>
                <a:highlight>
                  <a:srgbClr val="FFFFFF"/>
                </a:highlight>
              </a:rPr>
              <a:t>Need for Icon</a:t>
            </a:r>
            <a:endParaRPr b="1" i="1"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The text-only approach for Sign-in and Cart was not enough for the users, they needed icons next to the texting as well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7" name="Google Shape;197;p30"/>
          <p:cNvSpPr/>
          <p:nvPr/>
        </p:nvSpPr>
        <p:spPr>
          <a:xfrm>
            <a:off x="4671550" y="2631198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98" name="Google Shape;198;p30"/>
          <p:cNvSpPr txBox="1"/>
          <p:nvPr/>
        </p:nvSpPr>
        <p:spPr>
          <a:xfrm>
            <a:off x="4984525" y="3198325"/>
            <a:ext cx="333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0"/>
          <p:cNvSpPr txBox="1"/>
          <p:nvPr/>
        </p:nvSpPr>
        <p:spPr>
          <a:xfrm>
            <a:off x="4416900" y="2022575"/>
            <a:ext cx="333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29900"/>
                </a:solidFill>
                <a:latin typeface="Open Sans"/>
                <a:ea typeface="Open Sans"/>
                <a:cs typeface="Open Sans"/>
                <a:sym typeface="Open Sans"/>
              </a:rPr>
              <a:t>Round 2 findings</a:t>
            </a:r>
            <a:endParaRPr b="1">
              <a:solidFill>
                <a:srgbClr val="F29900"/>
              </a:solidFill>
            </a:endParaRPr>
          </a:p>
        </p:txBody>
      </p:sp>
      <p:sp>
        <p:nvSpPr>
          <p:cNvPr id="200" name="Google Shape;200;p30"/>
          <p:cNvSpPr/>
          <p:nvPr/>
        </p:nvSpPr>
        <p:spPr>
          <a:xfrm>
            <a:off x="456675" y="2422775"/>
            <a:ext cx="3775800" cy="20637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0"/>
          <p:cNvSpPr txBox="1"/>
          <p:nvPr/>
        </p:nvSpPr>
        <p:spPr>
          <a:xfrm>
            <a:off x="963300" y="2180850"/>
            <a:ext cx="3336000" cy="17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500">
                <a:solidFill>
                  <a:schemeClr val="dk1"/>
                </a:solidFill>
              </a:rPr>
              <a:t>Interface</a:t>
            </a:r>
            <a:endParaRPr b="1" i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The desktop layout needs a redesign with smaller texts and elements.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2" name="Google Shape;202;p30"/>
          <p:cNvSpPr/>
          <p:nvPr/>
        </p:nvSpPr>
        <p:spPr>
          <a:xfrm>
            <a:off x="650325" y="2502248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03" name="Google Shape;203;p30"/>
          <p:cNvSpPr txBox="1"/>
          <p:nvPr/>
        </p:nvSpPr>
        <p:spPr>
          <a:xfrm>
            <a:off x="963300" y="3315100"/>
            <a:ext cx="33360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500">
                <a:solidFill>
                  <a:schemeClr val="dk1"/>
                </a:solidFill>
              </a:rPr>
              <a:t>Feedback on Cart</a:t>
            </a:r>
            <a:endParaRPr b="1" i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Users needed further visual key when the cart contains an item.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30"/>
          <p:cNvSpPr/>
          <p:nvPr/>
        </p:nvSpPr>
        <p:spPr>
          <a:xfrm>
            <a:off x="650325" y="3376873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4A853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/>
        </p:nvSpPr>
        <p:spPr>
          <a:xfrm>
            <a:off x="3721275" y="2048400"/>
            <a:ext cx="3990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High-fidelity prototype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Accessibility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0" name="Google Shape;210;p31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Refining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11" name="Google Shape;211;p31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/>
        </p:nvSpPr>
        <p:spPr>
          <a:xfrm>
            <a:off x="501975" y="130475"/>
            <a:ext cx="70008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High-fidelity</a:t>
            </a:r>
            <a:b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7" name="Google Shape;217;p32"/>
          <p:cNvSpPr txBox="1"/>
          <p:nvPr/>
        </p:nvSpPr>
        <p:spPr>
          <a:xfrm>
            <a:off x="532875" y="1793800"/>
            <a:ext cx="222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6011725" y="2110050"/>
            <a:ext cx="1332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" name="Google Shape;219;p32"/>
          <p:cNvSpPr txBox="1"/>
          <p:nvPr/>
        </p:nvSpPr>
        <p:spPr>
          <a:xfrm>
            <a:off x="859400" y="1496775"/>
            <a:ext cx="412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20" name="Google Shape;220;p32"/>
          <p:cNvSpPr txBox="1"/>
          <p:nvPr/>
        </p:nvSpPr>
        <p:spPr>
          <a:xfrm>
            <a:off x="532875" y="1109375"/>
            <a:ext cx="4125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https://xd.adobe.com/view/88efa61a-0d15-4b9b-a41c-29c0e59d9106-ddbc/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21" name="Google Shape;221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0463" y="2080300"/>
            <a:ext cx="8743077" cy="23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2"/>
          <p:cNvSpPr txBox="1"/>
          <p:nvPr/>
        </p:nvSpPr>
        <p:spPr>
          <a:xfrm>
            <a:off x="4096475" y="3025325"/>
            <a:ext cx="6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Accessibility considerations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8" name="Google Shape;228;p33"/>
          <p:cNvSpPr/>
          <p:nvPr/>
        </p:nvSpPr>
        <p:spPr>
          <a:xfrm>
            <a:off x="5176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3"/>
          <p:cNvSpPr txBox="1"/>
          <p:nvPr/>
        </p:nvSpPr>
        <p:spPr>
          <a:xfrm>
            <a:off x="711325" y="1917800"/>
            <a:ext cx="2049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96969"/>
                </a:solidFill>
                <a:highlight>
                  <a:srgbClr val="FFFFFF"/>
                </a:highlight>
              </a:rPr>
              <a:t> I used headings with enlarged sizes and medium weight text for clear visual hierarchy</a:t>
            </a:r>
            <a:endParaRPr sz="1200"/>
          </a:p>
        </p:txBody>
      </p:sp>
      <p:sp>
        <p:nvSpPr>
          <p:cNvPr id="230" name="Google Shape;230;p33"/>
          <p:cNvSpPr/>
          <p:nvPr/>
        </p:nvSpPr>
        <p:spPr>
          <a:xfrm>
            <a:off x="31752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3"/>
          <p:cNvSpPr txBox="1"/>
          <p:nvPr/>
        </p:nvSpPr>
        <p:spPr>
          <a:xfrm>
            <a:off x="3368925" y="1917800"/>
            <a:ext cx="2049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96969"/>
                </a:solidFill>
                <a:highlight>
                  <a:srgbClr val="FFFFFF"/>
                </a:highlight>
              </a:rPr>
              <a:t>Used alt texts available for every element to help screen reader access.</a:t>
            </a:r>
            <a:endParaRPr sz="1200"/>
          </a:p>
        </p:txBody>
      </p:sp>
      <p:sp>
        <p:nvSpPr>
          <p:cNvPr id="232" name="Google Shape;232;p33"/>
          <p:cNvSpPr/>
          <p:nvPr/>
        </p:nvSpPr>
        <p:spPr>
          <a:xfrm>
            <a:off x="58328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3"/>
          <p:cNvSpPr txBox="1"/>
          <p:nvPr/>
        </p:nvSpPr>
        <p:spPr>
          <a:xfrm>
            <a:off x="6026525" y="1917800"/>
            <a:ext cx="2049000" cy="17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96969"/>
                </a:solidFill>
                <a:highlight>
                  <a:srgbClr val="FFFFFF"/>
                </a:highlight>
              </a:rPr>
              <a:t>Used landmarks to help users who rely on assistive technologies to be able to traverse the site more easily.</a:t>
            </a:r>
            <a:endParaRPr sz="1200"/>
          </a:p>
        </p:txBody>
      </p:sp>
      <p:sp>
        <p:nvSpPr>
          <p:cNvPr id="234" name="Google Shape;234;p33"/>
          <p:cNvSpPr/>
          <p:nvPr/>
        </p:nvSpPr>
        <p:spPr>
          <a:xfrm>
            <a:off x="14791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5" name="Google Shape;235;p33"/>
          <p:cNvSpPr/>
          <p:nvPr/>
        </p:nvSpPr>
        <p:spPr>
          <a:xfrm>
            <a:off x="41367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6" name="Google Shape;236;p33"/>
          <p:cNvSpPr/>
          <p:nvPr/>
        </p:nvSpPr>
        <p:spPr>
          <a:xfrm>
            <a:off x="67943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5F6368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/>
          <p:nvPr/>
        </p:nvSpPr>
        <p:spPr>
          <a:xfrm>
            <a:off x="3721275" y="2210100"/>
            <a:ext cx="2275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2" name="Google Shape;242;p34"/>
          <p:cNvSpPr txBox="1"/>
          <p:nvPr/>
        </p:nvSpPr>
        <p:spPr>
          <a:xfrm>
            <a:off x="-468875" y="2294700"/>
            <a:ext cx="370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Going forward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43" name="Google Shape;243;p34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5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9" name="Google Shape;249;p35"/>
          <p:cNvSpPr txBox="1"/>
          <p:nvPr/>
        </p:nvSpPr>
        <p:spPr>
          <a:xfrm>
            <a:off x="301200" y="2237975"/>
            <a:ext cx="38925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Impact: 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96969"/>
                </a:solidFill>
                <a:highlight>
                  <a:srgbClr val="FFFFFF"/>
                </a:highlight>
              </a:rPr>
              <a:t>The target users in the usability of the hi-fi prototype shared that the design was intuitive to navigate, the many options for different occasions helped the ordering process to become quicker, and the changes of the text properties achieved a clearer visual hierarchy.</a:t>
            </a:r>
            <a:endParaRPr b="1" sz="120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0" name="Google Shape;250;p35"/>
          <p:cNvSpPr/>
          <p:nvPr/>
        </p:nvSpPr>
        <p:spPr>
          <a:xfrm>
            <a:off x="5396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5"/>
          <p:cNvSpPr txBox="1"/>
          <p:nvPr/>
        </p:nvSpPr>
        <p:spPr>
          <a:xfrm>
            <a:off x="4495800" y="2237975"/>
            <a:ext cx="3446100" cy="25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I learned:</a:t>
            </a:r>
            <a:endParaRPr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696969"/>
                </a:solidFill>
              </a:rPr>
              <a:t>I learned that more user testing helps getting more insights on user needs and understanding of their pain points, and even the smallest changes can have a huge impact on user experience.</a:t>
            </a:r>
            <a:endParaRPr sz="1500">
              <a:solidFill>
                <a:srgbClr val="69696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2" name="Google Shape;252;p35"/>
          <p:cNvSpPr/>
          <p:nvPr/>
        </p:nvSpPr>
        <p:spPr>
          <a:xfrm>
            <a:off x="44958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5"/>
          <p:cNvSpPr/>
          <p:nvPr/>
        </p:nvSpPr>
        <p:spPr>
          <a:xfrm>
            <a:off x="679050" y="1660250"/>
            <a:ext cx="234394" cy="260801"/>
          </a:xfrm>
          <a:custGeom>
            <a:rect b="b" l="l" r="r" t="t"/>
            <a:pathLst>
              <a:path extrusionOk="0" h="1045" w="941">
                <a:moveTo>
                  <a:pt x="833" y="105"/>
                </a:moveTo>
                <a:lnTo>
                  <a:pt x="616" y="105"/>
                </a:lnTo>
                <a:cubicBezTo>
                  <a:pt x="593" y="45"/>
                  <a:pt x="536" y="0"/>
                  <a:pt x="469" y="0"/>
                </a:cubicBezTo>
                <a:cubicBezTo>
                  <a:pt x="401" y="0"/>
                  <a:pt x="345" y="45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4"/>
                  <a:pt x="105" y="1044"/>
                </a:cubicBezTo>
                <a:lnTo>
                  <a:pt x="836" y="1044"/>
                </a:lnTo>
                <a:cubicBezTo>
                  <a:pt x="892" y="1044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3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89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362" y="836"/>
                </a:moveTo>
                <a:lnTo>
                  <a:pt x="153" y="627"/>
                </a:lnTo>
                <a:lnTo>
                  <a:pt x="226" y="553"/>
                </a:lnTo>
                <a:lnTo>
                  <a:pt x="362" y="689"/>
                </a:lnTo>
                <a:lnTo>
                  <a:pt x="706" y="345"/>
                </a:lnTo>
                <a:lnTo>
                  <a:pt x="779" y="418"/>
                </a:lnTo>
                <a:lnTo>
                  <a:pt x="362" y="8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4" name="Google Shape;254;p35"/>
          <p:cNvGrpSpPr/>
          <p:nvPr/>
        </p:nvGrpSpPr>
        <p:grpSpPr>
          <a:xfrm>
            <a:off x="4605678" y="1676963"/>
            <a:ext cx="293543" cy="227362"/>
            <a:chOff x="420350" y="238125"/>
            <a:chExt cx="6779275" cy="5238750"/>
          </a:xfrm>
        </p:grpSpPr>
        <p:sp>
          <p:nvSpPr>
            <p:cNvPr id="255" name="Google Shape;255;p35"/>
            <p:cNvSpPr/>
            <p:nvPr/>
          </p:nvSpPr>
          <p:spPr>
            <a:xfrm>
              <a:off x="420350" y="238125"/>
              <a:ext cx="6779275" cy="5238750"/>
            </a:xfrm>
            <a:custGeom>
              <a:rect b="b" l="l" r="r" t="t"/>
              <a:pathLst>
                <a:path extrusionOk="0" h="209550" w="271171">
                  <a:moveTo>
                    <a:pt x="203423" y="24684"/>
                  </a:moveTo>
                  <a:lnTo>
                    <a:pt x="208928" y="24773"/>
                  </a:lnTo>
                  <a:lnTo>
                    <a:pt x="214433" y="25039"/>
                  </a:lnTo>
                  <a:lnTo>
                    <a:pt x="219938" y="25483"/>
                  </a:lnTo>
                  <a:lnTo>
                    <a:pt x="225443" y="26105"/>
                  </a:lnTo>
                  <a:lnTo>
                    <a:pt x="228107" y="26549"/>
                  </a:lnTo>
                  <a:lnTo>
                    <a:pt x="230859" y="26993"/>
                  </a:lnTo>
                  <a:lnTo>
                    <a:pt x="233523" y="27437"/>
                  </a:lnTo>
                  <a:lnTo>
                    <a:pt x="236187" y="28058"/>
                  </a:lnTo>
                  <a:lnTo>
                    <a:pt x="238762" y="28680"/>
                  </a:lnTo>
                  <a:lnTo>
                    <a:pt x="241426" y="29301"/>
                  </a:lnTo>
                  <a:lnTo>
                    <a:pt x="244001" y="30012"/>
                  </a:lnTo>
                  <a:lnTo>
                    <a:pt x="246576" y="30811"/>
                  </a:lnTo>
                  <a:lnTo>
                    <a:pt x="246576" y="172612"/>
                  </a:lnTo>
                  <a:lnTo>
                    <a:pt x="244001" y="171813"/>
                  </a:lnTo>
                  <a:lnTo>
                    <a:pt x="241426" y="171103"/>
                  </a:lnTo>
                  <a:lnTo>
                    <a:pt x="238762" y="170393"/>
                  </a:lnTo>
                  <a:lnTo>
                    <a:pt x="236187" y="169771"/>
                  </a:lnTo>
                  <a:lnTo>
                    <a:pt x="233523" y="169238"/>
                  </a:lnTo>
                  <a:lnTo>
                    <a:pt x="230859" y="168706"/>
                  </a:lnTo>
                  <a:lnTo>
                    <a:pt x="228107" y="168262"/>
                  </a:lnTo>
                  <a:lnTo>
                    <a:pt x="225443" y="167906"/>
                  </a:lnTo>
                  <a:lnTo>
                    <a:pt x="219938" y="167196"/>
                  </a:lnTo>
                  <a:lnTo>
                    <a:pt x="214433" y="166752"/>
                  </a:lnTo>
                  <a:lnTo>
                    <a:pt x="208928" y="166486"/>
                  </a:lnTo>
                  <a:lnTo>
                    <a:pt x="203423" y="166397"/>
                  </a:lnTo>
                  <a:lnTo>
                    <a:pt x="199338" y="166486"/>
                  </a:lnTo>
                  <a:lnTo>
                    <a:pt x="195165" y="166752"/>
                  </a:lnTo>
                  <a:lnTo>
                    <a:pt x="190814" y="167196"/>
                  </a:lnTo>
                  <a:lnTo>
                    <a:pt x="186286" y="167818"/>
                  </a:lnTo>
                  <a:lnTo>
                    <a:pt x="181757" y="168617"/>
                  </a:lnTo>
                  <a:lnTo>
                    <a:pt x="177140" y="169505"/>
                  </a:lnTo>
                  <a:lnTo>
                    <a:pt x="172523" y="170570"/>
                  </a:lnTo>
                  <a:lnTo>
                    <a:pt x="167906" y="171724"/>
                  </a:lnTo>
                  <a:lnTo>
                    <a:pt x="163289" y="173056"/>
                  </a:lnTo>
                  <a:lnTo>
                    <a:pt x="158849" y="174477"/>
                  </a:lnTo>
                  <a:lnTo>
                    <a:pt x="154498" y="175986"/>
                  </a:lnTo>
                  <a:lnTo>
                    <a:pt x="150236" y="177585"/>
                  </a:lnTo>
                  <a:lnTo>
                    <a:pt x="146241" y="179272"/>
                  </a:lnTo>
                  <a:lnTo>
                    <a:pt x="142422" y="181136"/>
                  </a:lnTo>
                  <a:lnTo>
                    <a:pt x="138871" y="183001"/>
                  </a:lnTo>
                  <a:lnTo>
                    <a:pt x="135586" y="184866"/>
                  </a:lnTo>
                  <a:lnTo>
                    <a:pt x="135586" y="43153"/>
                  </a:lnTo>
                  <a:lnTo>
                    <a:pt x="138871" y="41200"/>
                  </a:lnTo>
                  <a:lnTo>
                    <a:pt x="142422" y="39335"/>
                  </a:lnTo>
                  <a:lnTo>
                    <a:pt x="146241" y="37559"/>
                  </a:lnTo>
                  <a:lnTo>
                    <a:pt x="150236" y="35783"/>
                  </a:lnTo>
                  <a:lnTo>
                    <a:pt x="154498" y="34185"/>
                  </a:lnTo>
                  <a:lnTo>
                    <a:pt x="158849" y="32676"/>
                  </a:lnTo>
                  <a:lnTo>
                    <a:pt x="163289" y="31255"/>
                  </a:lnTo>
                  <a:lnTo>
                    <a:pt x="167906" y="29923"/>
                  </a:lnTo>
                  <a:lnTo>
                    <a:pt x="172523" y="28769"/>
                  </a:lnTo>
                  <a:lnTo>
                    <a:pt x="177140" y="27703"/>
                  </a:lnTo>
                  <a:lnTo>
                    <a:pt x="181757" y="26815"/>
                  </a:lnTo>
                  <a:lnTo>
                    <a:pt x="186286" y="26016"/>
                  </a:lnTo>
                  <a:lnTo>
                    <a:pt x="190814" y="25483"/>
                  </a:lnTo>
                  <a:lnTo>
                    <a:pt x="195165" y="25039"/>
                  </a:lnTo>
                  <a:lnTo>
                    <a:pt x="199338" y="24773"/>
                  </a:lnTo>
                  <a:lnTo>
                    <a:pt x="203423" y="24684"/>
                  </a:lnTo>
                  <a:close/>
                  <a:moveTo>
                    <a:pt x="67748" y="0"/>
                  </a:moveTo>
                  <a:lnTo>
                    <a:pt x="63220" y="89"/>
                  </a:lnTo>
                  <a:lnTo>
                    <a:pt x="58692" y="266"/>
                  </a:lnTo>
                  <a:lnTo>
                    <a:pt x="54163" y="533"/>
                  </a:lnTo>
                  <a:lnTo>
                    <a:pt x="49546" y="977"/>
                  </a:lnTo>
                  <a:lnTo>
                    <a:pt x="45018" y="1509"/>
                  </a:lnTo>
                  <a:lnTo>
                    <a:pt x="40489" y="2220"/>
                  </a:lnTo>
                  <a:lnTo>
                    <a:pt x="35961" y="3108"/>
                  </a:lnTo>
                  <a:lnTo>
                    <a:pt x="31610" y="4173"/>
                  </a:lnTo>
                  <a:lnTo>
                    <a:pt x="27259" y="5328"/>
                  </a:lnTo>
                  <a:lnTo>
                    <a:pt x="22908" y="6659"/>
                  </a:lnTo>
                  <a:lnTo>
                    <a:pt x="18824" y="8169"/>
                  </a:lnTo>
                  <a:lnTo>
                    <a:pt x="16782" y="8968"/>
                  </a:lnTo>
                  <a:lnTo>
                    <a:pt x="14739" y="9856"/>
                  </a:lnTo>
                  <a:lnTo>
                    <a:pt x="12786" y="10744"/>
                  </a:lnTo>
                  <a:lnTo>
                    <a:pt x="10833" y="11721"/>
                  </a:lnTo>
                  <a:lnTo>
                    <a:pt x="8879" y="12697"/>
                  </a:lnTo>
                  <a:lnTo>
                    <a:pt x="7015" y="13763"/>
                  </a:lnTo>
                  <a:lnTo>
                    <a:pt x="5239" y="14917"/>
                  </a:lnTo>
                  <a:lnTo>
                    <a:pt x="3463" y="16071"/>
                  </a:lnTo>
                  <a:lnTo>
                    <a:pt x="1687" y="17226"/>
                  </a:lnTo>
                  <a:lnTo>
                    <a:pt x="0" y="18469"/>
                  </a:lnTo>
                  <a:lnTo>
                    <a:pt x="0" y="199073"/>
                  </a:lnTo>
                  <a:lnTo>
                    <a:pt x="0" y="199694"/>
                  </a:lnTo>
                  <a:lnTo>
                    <a:pt x="89" y="200227"/>
                  </a:lnTo>
                  <a:lnTo>
                    <a:pt x="266" y="200760"/>
                  </a:lnTo>
                  <a:lnTo>
                    <a:pt x="533" y="201381"/>
                  </a:lnTo>
                  <a:lnTo>
                    <a:pt x="799" y="201914"/>
                  </a:lnTo>
                  <a:lnTo>
                    <a:pt x="1154" y="202358"/>
                  </a:lnTo>
                  <a:lnTo>
                    <a:pt x="1865" y="203335"/>
                  </a:lnTo>
                  <a:lnTo>
                    <a:pt x="2841" y="204134"/>
                  </a:lnTo>
                  <a:lnTo>
                    <a:pt x="3374" y="204400"/>
                  </a:lnTo>
                  <a:lnTo>
                    <a:pt x="3907" y="204755"/>
                  </a:lnTo>
                  <a:lnTo>
                    <a:pt x="4440" y="204933"/>
                  </a:lnTo>
                  <a:lnTo>
                    <a:pt x="4972" y="205110"/>
                  </a:lnTo>
                  <a:lnTo>
                    <a:pt x="5594" y="205199"/>
                  </a:lnTo>
                  <a:lnTo>
                    <a:pt x="6127" y="205288"/>
                  </a:lnTo>
                  <a:lnTo>
                    <a:pt x="6571" y="205199"/>
                  </a:lnTo>
                  <a:lnTo>
                    <a:pt x="7015" y="205110"/>
                  </a:lnTo>
                  <a:lnTo>
                    <a:pt x="7725" y="204933"/>
                  </a:lnTo>
                  <a:lnTo>
                    <a:pt x="8435" y="204755"/>
                  </a:lnTo>
                  <a:lnTo>
                    <a:pt x="8790" y="204666"/>
                  </a:lnTo>
                  <a:lnTo>
                    <a:pt x="9234" y="204666"/>
                  </a:lnTo>
                  <a:lnTo>
                    <a:pt x="12431" y="203157"/>
                  </a:lnTo>
                  <a:lnTo>
                    <a:pt x="15805" y="201736"/>
                  </a:lnTo>
                  <a:lnTo>
                    <a:pt x="19268" y="200404"/>
                  </a:lnTo>
                  <a:lnTo>
                    <a:pt x="22908" y="199161"/>
                  </a:lnTo>
                  <a:lnTo>
                    <a:pt x="26549" y="197918"/>
                  </a:lnTo>
                  <a:lnTo>
                    <a:pt x="30367" y="196853"/>
                  </a:lnTo>
                  <a:lnTo>
                    <a:pt x="34185" y="195787"/>
                  </a:lnTo>
                  <a:lnTo>
                    <a:pt x="38003" y="194810"/>
                  </a:lnTo>
                  <a:lnTo>
                    <a:pt x="41910" y="194011"/>
                  </a:lnTo>
                  <a:lnTo>
                    <a:pt x="45817" y="193212"/>
                  </a:lnTo>
                  <a:lnTo>
                    <a:pt x="49635" y="192591"/>
                  </a:lnTo>
                  <a:lnTo>
                    <a:pt x="53453" y="192058"/>
                  </a:lnTo>
                  <a:lnTo>
                    <a:pt x="57182" y="191614"/>
                  </a:lnTo>
                  <a:lnTo>
                    <a:pt x="60823" y="191348"/>
                  </a:lnTo>
                  <a:lnTo>
                    <a:pt x="64374" y="191170"/>
                  </a:lnTo>
                  <a:lnTo>
                    <a:pt x="67748" y="191081"/>
                  </a:lnTo>
                  <a:lnTo>
                    <a:pt x="72277" y="191170"/>
                  </a:lnTo>
                  <a:lnTo>
                    <a:pt x="76894" y="191348"/>
                  </a:lnTo>
                  <a:lnTo>
                    <a:pt x="81422" y="191614"/>
                  </a:lnTo>
                  <a:lnTo>
                    <a:pt x="86040" y="192058"/>
                  </a:lnTo>
                  <a:lnTo>
                    <a:pt x="90568" y="192591"/>
                  </a:lnTo>
                  <a:lnTo>
                    <a:pt x="95096" y="193390"/>
                  </a:lnTo>
                  <a:lnTo>
                    <a:pt x="99536" y="194189"/>
                  </a:lnTo>
                  <a:lnTo>
                    <a:pt x="103976" y="195254"/>
                  </a:lnTo>
                  <a:lnTo>
                    <a:pt x="108326" y="196409"/>
                  </a:lnTo>
                  <a:lnTo>
                    <a:pt x="112588" y="197741"/>
                  </a:lnTo>
                  <a:lnTo>
                    <a:pt x="116762" y="199250"/>
                  </a:lnTo>
                  <a:lnTo>
                    <a:pt x="118804" y="200049"/>
                  </a:lnTo>
                  <a:lnTo>
                    <a:pt x="120846" y="200937"/>
                  </a:lnTo>
                  <a:lnTo>
                    <a:pt x="122799" y="201825"/>
                  </a:lnTo>
                  <a:lnTo>
                    <a:pt x="124753" y="202802"/>
                  </a:lnTo>
                  <a:lnTo>
                    <a:pt x="126618" y="203867"/>
                  </a:lnTo>
                  <a:lnTo>
                    <a:pt x="128482" y="204844"/>
                  </a:lnTo>
                  <a:lnTo>
                    <a:pt x="130347" y="205998"/>
                  </a:lnTo>
                  <a:lnTo>
                    <a:pt x="132123" y="207153"/>
                  </a:lnTo>
                  <a:lnTo>
                    <a:pt x="133898" y="208307"/>
                  </a:lnTo>
                  <a:lnTo>
                    <a:pt x="135586" y="209550"/>
                  </a:lnTo>
                  <a:lnTo>
                    <a:pt x="138871" y="207597"/>
                  </a:lnTo>
                  <a:lnTo>
                    <a:pt x="142422" y="205732"/>
                  </a:lnTo>
                  <a:lnTo>
                    <a:pt x="146241" y="203956"/>
                  </a:lnTo>
                  <a:lnTo>
                    <a:pt x="150236" y="202269"/>
                  </a:lnTo>
                  <a:lnTo>
                    <a:pt x="154498" y="200671"/>
                  </a:lnTo>
                  <a:lnTo>
                    <a:pt x="158849" y="199073"/>
                  </a:lnTo>
                  <a:lnTo>
                    <a:pt x="163289" y="197652"/>
                  </a:lnTo>
                  <a:lnTo>
                    <a:pt x="167906" y="196409"/>
                  </a:lnTo>
                  <a:lnTo>
                    <a:pt x="172523" y="195166"/>
                  </a:lnTo>
                  <a:lnTo>
                    <a:pt x="177140" y="194189"/>
                  </a:lnTo>
                  <a:lnTo>
                    <a:pt x="181757" y="193212"/>
                  </a:lnTo>
                  <a:lnTo>
                    <a:pt x="186286" y="192502"/>
                  </a:lnTo>
                  <a:lnTo>
                    <a:pt x="190814" y="191880"/>
                  </a:lnTo>
                  <a:lnTo>
                    <a:pt x="195165" y="191436"/>
                  </a:lnTo>
                  <a:lnTo>
                    <a:pt x="199338" y="191170"/>
                  </a:lnTo>
                  <a:lnTo>
                    <a:pt x="203423" y="191081"/>
                  </a:lnTo>
                  <a:lnTo>
                    <a:pt x="207241" y="191081"/>
                  </a:lnTo>
                  <a:lnTo>
                    <a:pt x="211059" y="191259"/>
                  </a:lnTo>
                  <a:lnTo>
                    <a:pt x="214877" y="191436"/>
                  </a:lnTo>
                  <a:lnTo>
                    <a:pt x="218695" y="191792"/>
                  </a:lnTo>
                  <a:lnTo>
                    <a:pt x="222513" y="192235"/>
                  </a:lnTo>
                  <a:lnTo>
                    <a:pt x="226331" y="192768"/>
                  </a:lnTo>
                  <a:lnTo>
                    <a:pt x="230060" y="193390"/>
                  </a:lnTo>
                  <a:lnTo>
                    <a:pt x="233790" y="194100"/>
                  </a:lnTo>
                  <a:lnTo>
                    <a:pt x="237519" y="194899"/>
                  </a:lnTo>
                  <a:lnTo>
                    <a:pt x="241159" y="195876"/>
                  </a:lnTo>
                  <a:lnTo>
                    <a:pt x="244800" y="196941"/>
                  </a:lnTo>
                  <a:lnTo>
                    <a:pt x="248351" y="198096"/>
                  </a:lnTo>
                  <a:lnTo>
                    <a:pt x="251903" y="199428"/>
                  </a:lnTo>
                  <a:lnTo>
                    <a:pt x="255277" y="200848"/>
                  </a:lnTo>
                  <a:lnTo>
                    <a:pt x="258651" y="202358"/>
                  </a:lnTo>
                  <a:lnTo>
                    <a:pt x="261937" y="204045"/>
                  </a:lnTo>
                  <a:lnTo>
                    <a:pt x="262736" y="204400"/>
                  </a:lnTo>
                  <a:lnTo>
                    <a:pt x="263446" y="204578"/>
                  </a:lnTo>
                  <a:lnTo>
                    <a:pt x="264156" y="204666"/>
                  </a:lnTo>
                  <a:lnTo>
                    <a:pt x="265044" y="204666"/>
                  </a:lnTo>
                  <a:lnTo>
                    <a:pt x="265577" y="204578"/>
                  </a:lnTo>
                  <a:lnTo>
                    <a:pt x="266199" y="204489"/>
                  </a:lnTo>
                  <a:lnTo>
                    <a:pt x="266731" y="204311"/>
                  </a:lnTo>
                  <a:lnTo>
                    <a:pt x="267264" y="204134"/>
                  </a:lnTo>
                  <a:lnTo>
                    <a:pt x="267797" y="203867"/>
                  </a:lnTo>
                  <a:lnTo>
                    <a:pt x="268330" y="203512"/>
                  </a:lnTo>
                  <a:lnTo>
                    <a:pt x="269306" y="202713"/>
                  </a:lnTo>
                  <a:lnTo>
                    <a:pt x="270017" y="201736"/>
                  </a:lnTo>
                  <a:lnTo>
                    <a:pt x="270372" y="201292"/>
                  </a:lnTo>
                  <a:lnTo>
                    <a:pt x="270638" y="200760"/>
                  </a:lnTo>
                  <a:lnTo>
                    <a:pt x="270905" y="200138"/>
                  </a:lnTo>
                  <a:lnTo>
                    <a:pt x="271082" y="199605"/>
                  </a:lnTo>
                  <a:lnTo>
                    <a:pt x="271171" y="199073"/>
                  </a:lnTo>
                  <a:lnTo>
                    <a:pt x="271171" y="198451"/>
                  </a:lnTo>
                  <a:lnTo>
                    <a:pt x="271171" y="18469"/>
                  </a:lnTo>
                  <a:lnTo>
                    <a:pt x="268418" y="16515"/>
                  </a:lnTo>
                  <a:lnTo>
                    <a:pt x="265488" y="14651"/>
                  </a:lnTo>
                  <a:lnTo>
                    <a:pt x="262558" y="12964"/>
                  </a:lnTo>
                  <a:lnTo>
                    <a:pt x="259539" y="11365"/>
                  </a:lnTo>
                  <a:lnTo>
                    <a:pt x="256432" y="9945"/>
                  </a:lnTo>
                  <a:lnTo>
                    <a:pt x="253235" y="8613"/>
                  </a:lnTo>
                  <a:lnTo>
                    <a:pt x="249950" y="7370"/>
                  </a:lnTo>
                  <a:lnTo>
                    <a:pt x="246576" y="6127"/>
                  </a:lnTo>
                  <a:lnTo>
                    <a:pt x="243912" y="5328"/>
                  </a:lnTo>
                  <a:lnTo>
                    <a:pt x="241337" y="4617"/>
                  </a:lnTo>
                  <a:lnTo>
                    <a:pt x="238673" y="3996"/>
                  </a:lnTo>
                  <a:lnTo>
                    <a:pt x="236009" y="3374"/>
                  </a:lnTo>
                  <a:lnTo>
                    <a:pt x="233346" y="2841"/>
                  </a:lnTo>
                  <a:lnTo>
                    <a:pt x="230682" y="2309"/>
                  </a:lnTo>
                  <a:lnTo>
                    <a:pt x="225266" y="1421"/>
                  </a:lnTo>
                  <a:lnTo>
                    <a:pt x="219760" y="799"/>
                  </a:lnTo>
                  <a:lnTo>
                    <a:pt x="214255" y="355"/>
                  </a:lnTo>
                  <a:lnTo>
                    <a:pt x="208839" y="89"/>
                  </a:lnTo>
                  <a:lnTo>
                    <a:pt x="203423" y="0"/>
                  </a:lnTo>
                  <a:lnTo>
                    <a:pt x="198894" y="89"/>
                  </a:lnTo>
                  <a:lnTo>
                    <a:pt x="194277" y="266"/>
                  </a:lnTo>
                  <a:lnTo>
                    <a:pt x="189749" y="533"/>
                  </a:lnTo>
                  <a:lnTo>
                    <a:pt x="185131" y="977"/>
                  </a:lnTo>
                  <a:lnTo>
                    <a:pt x="180603" y="1509"/>
                  </a:lnTo>
                  <a:lnTo>
                    <a:pt x="176075" y="2220"/>
                  </a:lnTo>
                  <a:lnTo>
                    <a:pt x="171635" y="3108"/>
                  </a:lnTo>
                  <a:lnTo>
                    <a:pt x="167195" y="4173"/>
                  </a:lnTo>
                  <a:lnTo>
                    <a:pt x="162845" y="5328"/>
                  </a:lnTo>
                  <a:lnTo>
                    <a:pt x="158583" y="6659"/>
                  </a:lnTo>
                  <a:lnTo>
                    <a:pt x="154409" y="8169"/>
                  </a:lnTo>
                  <a:lnTo>
                    <a:pt x="152367" y="8968"/>
                  </a:lnTo>
                  <a:lnTo>
                    <a:pt x="150325" y="9856"/>
                  </a:lnTo>
                  <a:lnTo>
                    <a:pt x="148372" y="10744"/>
                  </a:lnTo>
                  <a:lnTo>
                    <a:pt x="146418" y="11721"/>
                  </a:lnTo>
                  <a:lnTo>
                    <a:pt x="144554" y="12697"/>
                  </a:lnTo>
                  <a:lnTo>
                    <a:pt x="142689" y="13763"/>
                  </a:lnTo>
                  <a:lnTo>
                    <a:pt x="140824" y="14917"/>
                  </a:lnTo>
                  <a:lnTo>
                    <a:pt x="139048" y="16071"/>
                  </a:lnTo>
                  <a:lnTo>
                    <a:pt x="137273" y="17226"/>
                  </a:lnTo>
                  <a:lnTo>
                    <a:pt x="135586" y="18469"/>
                  </a:lnTo>
                  <a:lnTo>
                    <a:pt x="133898" y="17226"/>
                  </a:lnTo>
                  <a:lnTo>
                    <a:pt x="132123" y="16071"/>
                  </a:lnTo>
                  <a:lnTo>
                    <a:pt x="130347" y="14917"/>
                  </a:lnTo>
                  <a:lnTo>
                    <a:pt x="128482" y="13763"/>
                  </a:lnTo>
                  <a:lnTo>
                    <a:pt x="126618" y="12697"/>
                  </a:lnTo>
                  <a:lnTo>
                    <a:pt x="124753" y="11721"/>
                  </a:lnTo>
                  <a:lnTo>
                    <a:pt x="122799" y="10744"/>
                  </a:lnTo>
                  <a:lnTo>
                    <a:pt x="120846" y="9856"/>
                  </a:lnTo>
                  <a:lnTo>
                    <a:pt x="118804" y="8968"/>
                  </a:lnTo>
                  <a:lnTo>
                    <a:pt x="116762" y="8169"/>
                  </a:lnTo>
                  <a:lnTo>
                    <a:pt x="112588" y="6659"/>
                  </a:lnTo>
                  <a:lnTo>
                    <a:pt x="108326" y="5328"/>
                  </a:lnTo>
                  <a:lnTo>
                    <a:pt x="103976" y="4173"/>
                  </a:lnTo>
                  <a:lnTo>
                    <a:pt x="99536" y="3108"/>
                  </a:lnTo>
                  <a:lnTo>
                    <a:pt x="95096" y="2220"/>
                  </a:lnTo>
                  <a:lnTo>
                    <a:pt x="90568" y="1509"/>
                  </a:lnTo>
                  <a:lnTo>
                    <a:pt x="86040" y="977"/>
                  </a:lnTo>
                  <a:lnTo>
                    <a:pt x="81422" y="533"/>
                  </a:lnTo>
                  <a:lnTo>
                    <a:pt x="76894" y="266"/>
                  </a:lnTo>
                  <a:lnTo>
                    <a:pt x="72277" y="89"/>
                  </a:lnTo>
                  <a:lnTo>
                    <a:pt x="67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5"/>
            <p:cNvSpPr/>
            <p:nvPr/>
          </p:nvSpPr>
          <p:spPr>
            <a:xfrm>
              <a:off x="4118525" y="1625500"/>
              <a:ext cx="2157675" cy="765850"/>
            </a:xfrm>
            <a:custGeom>
              <a:rect b="b" l="l" r="r" t="t"/>
              <a:pathLst>
                <a:path extrusionOk="0" h="30634" w="86307">
                  <a:moveTo>
                    <a:pt x="51589" y="0"/>
                  </a:moveTo>
                  <a:lnTo>
                    <a:pt x="47682" y="178"/>
                  </a:lnTo>
                  <a:lnTo>
                    <a:pt x="43864" y="355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5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8"/>
                  </a:lnTo>
                  <a:lnTo>
                    <a:pt x="5950" y="7814"/>
                  </a:lnTo>
                  <a:lnTo>
                    <a:pt x="2931" y="8968"/>
                  </a:lnTo>
                  <a:lnTo>
                    <a:pt x="1" y="10211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29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6"/>
                  </a:lnTo>
                  <a:lnTo>
                    <a:pt x="31788" y="20245"/>
                  </a:lnTo>
                  <a:lnTo>
                    <a:pt x="35606" y="19712"/>
                  </a:lnTo>
                  <a:lnTo>
                    <a:pt x="39424" y="19268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9491" y="18469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8"/>
                  </a:lnTo>
                  <a:lnTo>
                    <a:pt x="75207" y="19712"/>
                  </a:lnTo>
                  <a:lnTo>
                    <a:pt x="79026" y="20245"/>
                  </a:lnTo>
                  <a:lnTo>
                    <a:pt x="82666" y="20955"/>
                  </a:lnTo>
                  <a:lnTo>
                    <a:pt x="86307" y="21666"/>
                  </a:lnTo>
                  <a:lnTo>
                    <a:pt x="86307" y="2930"/>
                  </a:lnTo>
                  <a:lnTo>
                    <a:pt x="82577" y="2309"/>
                  </a:lnTo>
                  <a:lnTo>
                    <a:pt x="78848" y="1687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444"/>
                  </a:lnTo>
                  <a:lnTo>
                    <a:pt x="63398" y="178"/>
                  </a:lnTo>
                  <a:lnTo>
                    <a:pt x="59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5"/>
            <p:cNvSpPr/>
            <p:nvPr/>
          </p:nvSpPr>
          <p:spPr>
            <a:xfrm>
              <a:off x="4118525" y="2444600"/>
              <a:ext cx="2157675" cy="768075"/>
            </a:xfrm>
            <a:custGeom>
              <a:rect b="b" l="l" r="r" t="t"/>
              <a:pathLst>
                <a:path extrusionOk="0" h="30723" w="86307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711"/>
                  </a:lnTo>
                  <a:lnTo>
                    <a:pt x="36405" y="1066"/>
                  </a:lnTo>
                  <a:lnTo>
                    <a:pt x="32765" y="1510"/>
                  </a:lnTo>
                  <a:lnTo>
                    <a:pt x="29213" y="2043"/>
                  </a:lnTo>
                  <a:lnTo>
                    <a:pt x="25662" y="2664"/>
                  </a:lnTo>
                  <a:lnTo>
                    <a:pt x="22199" y="3375"/>
                  </a:lnTo>
                  <a:lnTo>
                    <a:pt x="18825" y="4085"/>
                  </a:lnTo>
                  <a:lnTo>
                    <a:pt x="15539" y="4973"/>
                  </a:lnTo>
                  <a:lnTo>
                    <a:pt x="12254" y="5861"/>
                  </a:lnTo>
                  <a:lnTo>
                    <a:pt x="9057" y="6838"/>
                  </a:lnTo>
                  <a:lnTo>
                    <a:pt x="5950" y="7903"/>
                  </a:lnTo>
                  <a:lnTo>
                    <a:pt x="2931" y="9057"/>
                  </a:lnTo>
                  <a:lnTo>
                    <a:pt x="1" y="10212"/>
                  </a:lnTo>
                  <a:lnTo>
                    <a:pt x="1" y="30723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484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666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558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736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801"/>
                  </a:lnTo>
                  <a:lnTo>
                    <a:pt x="79026" y="20334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309"/>
                  </a:lnTo>
                  <a:lnTo>
                    <a:pt x="78848" y="1688"/>
                  </a:lnTo>
                  <a:lnTo>
                    <a:pt x="75030" y="1244"/>
                  </a:lnTo>
                  <a:lnTo>
                    <a:pt x="71212" y="800"/>
                  </a:lnTo>
                  <a:lnTo>
                    <a:pt x="67305" y="445"/>
                  </a:lnTo>
                  <a:lnTo>
                    <a:pt x="63398" y="178"/>
                  </a:lnTo>
                  <a:lnTo>
                    <a:pt x="59403" y="89"/>
                  </a:lnTo>
                  <a:lnTo>
                    <a:pt x="554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5"/>
            <p:cNvSpPr/>
            <p:nvPr/>
          </p:nvSpPr>
          <p:spPr>
            <a:xfrm>
              <a:off x="4118525" y="3268150"/>
              <a:ext cx="2157675" cy="765850"/>
            </a:xfrm>
            <a:custGeom>
              <a:rect b="b" l="l" r="r" t="t"/>
              <a:pathLst>
                <a:path extrusionOk="0" h="30634" w="86307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6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9"/>
                  </a:lnTo>
                  <a:lnTo>
                    <a:pt x="5950" y="7814"/>
                  </a:lnTo>
                  <a:lnTo>
                    <a:pt x="2931" y="8969"/>
                  </a:lnTo>
                  <a:lnTo>
                    <a:pt x="1" y="10212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713"/>
                  </a:lnTo>
                  <a:lnTo>
                    <a:pt x="79026" y="20245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220"/>
                  </a:lnTo>
                  <a:lnTo>
                    <a:pt x="78848" y="1599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356"/>
                  </a:lnTo>
                  <a:lnTo>
                    <a:pt x="63398" y="178"/>
                  </a:lnTo>
                  <a:lnTo>
                    <a:pt x="5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/>
          <p:nvPr/>
        </p:nvSpPr>
        <p:spPr>
          <a:xfrm>
            <a:off x="1231075" y="1487575"/>
            <a:ext cx="42060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product: 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FloralFusion is a florist’s webshop that offers hand-made bouquets for different occasions (birthday, engagement, wedding or any other). 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</a:rPr>
              <a:t>FloralFusion </a:t>
            </a:r>
            <a:r>
              <a:rPr lang="en" sz="900">
                <a:solidFill>
                  <a:schemeClr val="dk1"/>
                </a:solidFill>
                <a:highlight>
                  <a:srgbClr val="FFFFFF"/>
                </a:highlight>
              </a:rPr>
              <a:t>goal to make filtering and finding a bouquet easy for all types of users. </a:t>
            </a:r>
            <a:endParaRPr b="1" sz="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18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0" name="Google Shape;80;p18"/>
          <p:cNvSpPr/>
          <p:nvPr/>
        </p:nvSpPr>
        <p:spPr>
          <a:xfrm>
            <a:off x="517675" y="16042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8"/>
          <p:cNvSpPr txBox="1"/>
          <p:nvPr/>
        </p:nvSpPr>
        <p:spPr>
          <a:xfrm>
            <a:off x="1231075" y="3172985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Project duration: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November 2023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2" name="Google Shape;82;p18"/>
          <p:cNvSpPr/>
          <p:nvPr/>
        </p:nvSpPr>
        <p:spPr>
          <a:xfrm>
            <a:off x="517675" y="3172985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8"/>
          <p:cNvSpPr/>
          <p:nvPr/>
        </p:nvSpPr>
        <p:spPr>
          <a:xfrm>
            <a:off x="643388" y="3299236"/>
            <a:ext cx="261874" cy="260801"/>
          </a:xfrm>
          <a:custGeom>
            <a:rect b="b" l="l" r="r" t="t"/>
            <a:pathLst>
              <a:path extrusionOk="0" h="1045" w="1048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8"/>
          <p:cNvSpPr/>
          <p:nvPr/>
        </p:nvSpPr>
        <p:spPr>
          <a:xfrm>
            <a:off x="610514" y="1752262"/>
            <a:ext cx="327623" cy="217176"/>
          </a:xfrm>
          <a:custGeom>
            <a:rect b="b" l="l" r="r" t="t"/>
            <a:pathLst>
              <a:path extrusionOk="0" h="765" w="1149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9350" y="240888"/>
            <a:ext cx="2231175" cy="466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4" name="Google Shape;264;p36"/>
          <p:cNvSpPr/>
          <p:nvPr/>
        </p:nvSpPr>
        <p:spPr>
          <a:xfrm>
            <a:off x="5176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6"/>
          <p:cNvSpPr txBox="1"/>
          <p:nvPr/>
        </p:nvSpPr>
        <p:spPr>
          <a:xfrm>
            <a:off x="711325" y="1917800"/>
            <a:ext cx="20490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696969"/>
                </a:solidFill>
                <a:highlight>
                  <a:srgbClr val="FFFFFF"/>
                </a:highlight>
              </a:rPr>
              <a:t>Conduct follow-up usability testing on the released website.</a:t>
            </a:r>
            <a:endParaRPr sz="1200"/>
          </a:p>
        </p:txBody>
      </p:sp>
      <p:sp>
        <p:nvSpPr>
          <p:cNvPr id="266" name="Google Shape;266;p36"/>
          <p:cNvSpPr/>
          <p:nvPr/>
        </p:nvSpPr>
        <p:spPr>
          <a:xfrm>
            <a:off x="3175275" y="1472325"/>
            <a:ext cx="2436300" cy="31743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6"/>
          <p:cNvSpPr txBox="1"/>
          <p:nvPr/>
        </p:nvSpPr>
        <p:spPr>
          <a:xfrm>
            <a:off x="3368925" y="1917800"/>
            <a:ext cx="2049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96969"/>
                </a:solidFill>
                <a:highlight>
                  <a:srgbClr val="FFFFFF"/>
                </a:highlight>
              </a:rPr>
              <a:t> Identify any additional areas of user needs and ideate on new features.</a:t>
            </a:r>
            <a:endParaRPr sz="1200"/>
          </a:p>
        </p:txBody>
      </p:sp>
      <p:sp>
        <p:nvSpPr>
          <p:cNvPr id="268" name="Google Shape;268;p36"/>
          <p:cNvSpPr/>
          <p:nvPr/>
        </p:nvSpPr>
        <p:spPr>
          <a:xfrm>
            <a:off x="1479175" y="1187633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69" name="Google Shape;269;p36"/>
          <p:cNvSpPr/>
          <p:nvPr/>
        </p:nvSpPr>
        <p:spPr>
          <a:xfrm>
            <a:off x="4136775" y="1187633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Let’s connect!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5" name="Google Shape;275;p37"/>
          <p:cNvSpPr txBox="1"/>
          <p:nvPr/>
        </p:nvSpPr>
        <p:spPr>
          <a:xfrm>
            <a:off x="3064600" y="-1016100"/>
            <a:ext cx="6509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few sentences summarizing the next steps you would take with this project and why. Feel free to organize next steps in a bullet point list. </a:t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6" name="Google Shape;276;p37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7"/>
          <p:cNvSpPr txBox="1"/>
          <p:nvPr/>
        </p:nvSpPr>
        <p:spPr>
          <a:xfrm>
            <a:off x="919075" y="2461800"/>
            <a:ext cx="7136100" cy="15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Thank you for your time reviewing my work on the FloralFusion app! If you’d like to</a:t>
            </a:r>
            <a:b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see more or get in touch, my contact information is provided below.</a:t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Email: </a:t>
            </a:r>
            <a:r>
              <a:rPr lang="en" u="sng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n.komal@iitg.ac.in</a:t>
            </a:r>
            <a:endParaRPr u="sng">
              <a:solidFill>
                <a:schemeClr val="accen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LinkedIn: </a:t>
            </a:r>
            <a:r>
              <a:rPr lang="en" u="sng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https://www.linkedin.com/in/komalnirania</a:t>
            </a:r>
            <a:r>
              <a:rPr lang="en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8" name="Google Shape;278;p37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7"/>
          <p:cNvSpPr/>
          <p:nvPr/>
        </p:nvSpPr>
        <p:spPr>
          <a:xfrm>
            <a:off x="4361825" y="1734124"/>
            <a:ext cx="250599" cy="249449"/>
          </a:xfrm>
          <a:custGeom>
            <a:rect b="b" l="l" r="r" t="t"/>
            <a:pathLst>
              <a:path extrusionOk="0" h="962" w="964">
                <a:moveTo>
                  <a:pt x="774" y="400"/>
                </a:moveTo>
                <a:lnTo>
                  <a:pt x="562" y="189"/>
                </a:lnTo>
                <a:lnTo>
                  <a:pt x="0" y="749"/>
                </a:lnTo>
                <a:lnTo>
                  <a:pt x="0" y="961"/>
                </a:lnTo>
                <a:lnTo>
                  <a:pt x="212" y="961"/>
                </a:lnTo>
                <a:lnTo>
                  <a:pt x="774" y="400"/>
                </a:lnTo>
                <a:close/>
                <a:moveTo>
                  <a:pt x="940" y="234"/>
                </a:moveTo>
                <a:cubicBezTo>
                  <a:pt x="963" y="211"/>
                  <a:pt x="963" y="177"/>
                  <a:pt x="940" y="155"/>
                </a:cubicBezTo>
                <a:lnTo>
                  <a:pt x="807" y="22"/>
                </a:lnTo>
                <a:cubicBezTo>
                  <a:pt x="785" y="0"/>
                  <a:pt x="751" y="0"/>
                  <a:pt x="728" y="22"/>
                </a:cubicBezTo>
                <a:lnTo>
                  <a:pt x="618" y="132"/>
                </a:lnTo>
                <a:lnTo>
                  <a:pt x="830" y="344"/>
                </a:lnTo>
                <a:lnTo>
                  <a:pt x="940" y="2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/>
        </p:nvSpPr>
        <p:spPr>
          <a:xfrm>
            <a:off x="517675" y="2237975"/>
            <a:ext cx="34461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problem: 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Design a flower ordering flow for a florist.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4A4A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" name="Google Shape;91;p19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19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4572000" y="2237975"/>
            <a:ext cx="34461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goal: 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Design a flower ordering flow that is user-friendly, has many filtering options, provides clear navigation and a fast checkout process.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4A4A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" name="Google Shape;94;p19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/>
          <p:nvPr/>
        </p:nvSpPr>
        <p:spPr>
          <a:xfrm>
            <a:off x="4684213" y="1653525"/>
            <a:ext cx="288875" cy="274249"/>
          </a:xfrm>
          <a:custGeom>
            <a:rect b="b" l="l" r="r" t="t"/>
            <a:pathLst>
              <a:path extrusionOk="0" h="993" w="1045">
                <a:moveTo>
                  <a:pt x="522" y="798"/>
                </a:moveTo>
                <a:lnTo>
                  <a:pt x="844" y="992"/>
                </a:lnTo>
                <a:lnTo>
                  <a:pt x="759" y="626"/>
                </a:lnTo>
                <a:lnTo>
                  <a:pt x="1044" y="378"/>
                </a:lnTo>
                <a:lnTo>
                  <a:pt x="669" y="347"/>
                </a:lnTo>
                <a:lnTo>
                  <a:pt x="522" y="0"/>
                </a:lnTo>
                <a:lnTo>
                  <a:pt x="375" y="347"/>
                </a:lnTo>
                <a:lnTo>
                  <a:pt x="0" y="378"/>
                </a:lnTo>
                <a:lnTo>
                  <a:pt x="285" y="626"/>
                </a:lnTo>
                <a:lnTo>
                  <a:pt x="200" y="992"/>
                </a:lnTo>
                <a:lnTo>
                  <a:pt x="522" y="798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9"/>
          <p:cNvSpPr/>
          <p:nvPr/>
        </p:nvSpPr>
        <p:spPr>
          <a:xfrm>
            <a:off x="640475" y="1656801"/>
            <a:ext cx="267700" cy="267700"/>
          </a:xfrm>
          <a:custGeom>
            <a:rect b="b" l="l" r="r" t="t"/>
            <a:pathLst>
              <a:path extrusionOk="0" h="209550" w="209550">
                <a:moveTo>
                  <a:pt x="115315" y="52353"/>
                </a:moveTo>
                <a:lnTo>
                  <a:pt x="115315" y="115315"/>
                </a:lnTo>
                <a:lnTo>
                  <a:pt x="94235" y="115315"/>
                </a:lnTo>
                <a:lnTo>
                  <a:pt x="94235" y="52353"/>
                </a:lnTo>
                <a:close/>
                <a:moveTo>
                  <a:pt x="115315" y="136256"/>
                </a:moveTo>
                <a:lnTo>
                  <a:pt x="115315" y="157197"/>
                </a:lnTo>
                <a:lnTo>
                  <a:pt x="94235" y="157197"/>
                </a:lnTo>
                <a:lnTo>
                  <a:pt x="94235" y="136256"/>
                </a:lnTo>
                <a:close/>
                <a:moveTo>
                  <a:pt x="104705" y="0"/>
                </a:moveTo>
                <a:lnTo>
                  <a:pt x="99400" y="140"/>
                </a:lnTo>
                <a:lnTo>
                  <a:pt x="94095" y="558"/>
                </a:lnTo>
                <a:lnTo>
                  <a:pt x="88790" y="1256"/>
                </a:lnTo>
                <a:lnTo>
                  <a:pt x="83625" y="2094"/>
                </a:lnTo>
                <a:lnTo>
                  <a:pt x="78599" y="3351"/>
                </a:lnTo>
                <a:lnTo>
                  <a:pt x="73573" y="4747"/>
                </a:lnTo>
                <a:lnTo>
                  <a:pt x="68687" y="6422"/>
                </a:lnTo>
                <a:lnTo>
                  <a:pt x="63940" y="8237"/>
                </a:lnTo>
                <a:lnTo>
                  <a:pt x="59333" y="10331"/>
                </a:lnTo>
                <a:lnTo>
                  <a:pt x="54866" y="12704"/>
                </a:lnTo>
                <a:lnTo>
                  <a:pt x="50398" y="15217"/>
                </a:lnTo>
                <a:lnTo>
                  <a:pt x="46210" y="17870"/>
                </a:lnTo>
                <a:lnTo>
                  <a:pt x="42022" y="20801"/>
                </a:lnTo>
                <a:lnTo>
                  <a:pt x="38113" y="23873"/>
                </a:lnTo>
                <a:lnTo>
                  <a:pt x="34343" y="27223"/>
                </a:lnTo>
                <a:lnTo>
                  <a:pt x="30714" y="30714"/>
                </a:lnTo>
                <a:lnTo>
                  <a:pt x="27223" y="34343"/>
                </a:lnTo>
                <a:lnTo>
                  <a:pt x="23873" y="38113"/>
                </a:lnTo>
                <a:lnTo>
                  <a:pt x="20801" y="42161"/>
                </a:lnTo>
                <a:lnTo>
                  <a:pt x="17870" y="46210"/>
                </a:lnTo>
                <a:lnTo>
                  <a:pt x="15217" y="50398"/>
                </a:lnTo>
                <a:lnTo>
                  <a:pt x="12704" y="54866"/>
                </a:lnTo>
                <a:lnTo>
                  <a:pt x="10331" y="59333"/>
                </a:lnTo>
                <a:lnTo>
                  <a:pt x="8237" y="63940"/>
                </a:lnTo>
                <a:lnTo>
                  <a:pt x="6282" y="68826"/>
                </a:lnTo>
                <a:lnTo>
                  <a:pt x="4747" y="73573"/>
                </a:lnTo>
                <a:lnTo>
                  <a:pt x="3351" y="78599"/>
                </a:lnTo>
                <a:lnTo>
                  <a:pt x="2094" y="83625"/>
                </a:lnTo>
                <a:lnTo>
                  <a:pt x="1256" y="88790"/>
                </a:lnTo>
                <a:lnTo>
                  <a:pt x="558" y="94095"/>
                </a:lnTo>
                <a:lnTo>
                  <a:pt x="140" y="99400"/>
                </a:lnTo>
                <a:lnTo>
                  <a:pt x="0" y="104845"/>
                </a:lnTo>
                <a:lnTo>
                  <a:pt x="140" y="110150"/>
                </a:lnTo>
                <a:lnTo>
                  <a:pt x="558" y="115455"/>
                </a:lnTo>
                <a:lnTo>
                  <a:pt x="1256" y="120760"/>
                </a:lnTo>
                <a:lnTo>
                  <a:pt x="2094" y="125925"/>
                </a:lnTo>
                <a:lnTo>
                  <a:pt x="3351" y="130951"/>
                </a:lnTo>
                <a:lnTo>
                  <a:pt x="4747" y="135977"/>
                </a:lnTo>
                <a:lnTo>
                  <a:pt x="6282" y="140863"/>
                </a:lnTo>
                <a:lnTo>
                  <a:pt x="8237" y="145610"/>
                </a:lnTo>
                <a:lnTo>
                  <a:pt x="10331" y="150217"/>
                </a:lnTo>
                <a:lnTo>
                  <a:pt x="12704" y="154684"/>
                </a:lnTo>
                <a:lnTo>
                  <a:pt x="15217" y="159152"/>
                </a:lnTo>
                <a:lnTo>
                  <a:pt x="17870" y="163340"/>
                </a:lnTo>
                <a:lnTo>
                  <a:pt x="20801" y="167528"/>
                </a:lnTo>
                <a:lnTo>
                  <a:pt x="23873" y="171437"/>
                </a:lnTo>
                <a:lnTo>
                  <a:pt x="27223" y="175207"/>
                </a:lnTo>
                <a:lnTo>
                  <a:pt x="30714" y="178836"/>
                </a:lnTo>
                <a:lnTo>
                  <a:pt x="34343" y="182327"/>
                </a:lnTo>
                <a:lnTo>
                  <a:pt x="38113" y="185677"/>
                </a:lnTo>
                <a:lnTo>
                  <a:pt x="42022" y="188749"/>
                </a:lnTo>
                <a:lnTo>
                  <a:pt x="46210" y="191680"/>
                </a:lnTo>
                <a:lnTo>
                  <a:pt x="50398" y="194333"/>
                </a:lnTo>
                <a:lnTo>
                  <a:pt x="54866" y="196846"/>
                </a:lnTo>
                <a:lnTo>
                  <a:pt x="59333" y="199219"/>
                </a:lnTo>
                <a:lnTo>
                  <a:pt x="63940" y="201313"/>
                </a:lnTo>
                <a:lnTo>
                  <a:pt x="68687" y="203268"/>
                </a:lnTo>
                <a:lnTo>
                  <a:pt x="73573" y="204803"/>
                </a:lnTo>
                <a:lnTo>
                  <a:pt x="78599" y="206199"/>
                </a:lnTo>
                <a:lnTo>
                  <a:pt x="83625" y="207456"/>
                </a:lnTo>
                <a:lnTo>
                  <a:pt x="88790" y="208294"/>
                </a:lnTo>
                <a:lnTo>
                  <a:pt x="94095" y="208992"/>
                </a:lnTo>
                <a:lnTo>
                  <a:pt x="99400" y="209410"/>
                </a:lnTo>
                <a:lnTo>
                  <a:pt x="104705" y="209550"/>
                </a:lnTo>
                <a:lnTo>
                  <a:pt x="110150" y="209410"/>
                </a:lnTo>
                <a:lnTo>
                  <a:pt x="115455" y="208992"/>
                </a:lnTo>
                <a:lnTo>
                  <a:pt x="120760" y="208294"/>
                </a:lnTo>
                <a:lnTo>
                  <a:pt x="125925" y="207456"/>
                </a:lnTo>
                <a:lnTo>
                  <a:pt x="130951" y="206199"/>
                </a:lnTo>
                <a:lnTo>
                  <a:pt x="135977" y="204803"/>
                </a:lnTo>
                <a:lnTo>
                  <a:pt x="140724" y="203268"/>
                </a:lnTo>
                <a:lnTo>
                  <a:pt x="145610" y="201313"/>
                </a:lnTo>
                <a:lnTo>
                  <a:pt x="150217" y="199219"/>
                </a:lnTo>
                <a:lnTo>
                  <a:pt x="154684" y="196846"/>
                </a:lnTo>
                <a:lnTo>
                  <a:pt x="159152" y="194333"/>
                </a:lnTo>
                <a:lnTo>
                  <a:pt x="163340" y="191680"/>
                </a:lnTo>
                <a:lnTo>
                  <a:pt x="167389" y="188749"/>
                </a:lnTo>
                <a:lnTo>
                  <a:pt x="171437" y="185677"/>
                </a:lnTo>
                <a:lnTo>
                  <a:pt x="175207" y="182327"/>
                </a:lnTo>
                <a:lnTo>
                  <a:pt x="178836" y="178836"/>
                </a:lnTo>
                <a:lnTo>
                  <a:pt x="182327" y="175207"/>
                </a:lnTo>
                <a:lnTo>
                  <a:pt x="185677" y="171437"/>
                </a:lnTo>
                <a:lnTo>
                  <a:pt x="188749" y="167528"/>
                </a:lnTo>
                <a:lnTo>
                  <a:pt x="191680" y="163340"/>
                </a:lnTo>
                <a:lnTo>
                  <a:pt x="194333" y="159152"/>
                </a:lnTo>
                <a:lnTo>
                  <a:pt x="196846" y="154684"/>
                </a:lnTo>
                <a:lnTo>
                  <a:pt x="199219" y="150217"/>
                </a:lnTo>
                <a:lnTo>
                  <a:pt x="201313" y="145610"/>
                </a:lnTo>
                <a:lnTo>
                  <a:pt x="203128" y="140863"/>
                </a:lnTo>
                <a:lnTo>
                  <a:pt x="204803" y="135977"/>
                </a:lnTo>
                <a:lnTo>
                  <a:pt x="206199" y="130951"/>
                </a:lnTo>
                <a:lnTo>
                  <a:pt x="207456" y="125925"/>
                </a:lnTo>
                <a:lnTo>
                  <a:pt x="208294" y="120760"/>
                </a:lnTo>
                <a:lnTo>
                  <a:pt x="208992" y="115455"/>
                </a:lnTo>
                <a:lnTo>
                  <a:pt x="209410" y="110150"/>
                </a:lnTo>
                <a:lnTo>
                  <a:pt x="209550" y="104845"/>
                </a:lnTo>
                <a:lnTo>
                  <a:pt x="209410" y="99400"/>
                </a:lnTo>
                <a:lnTo>
                  <a:pt x="208992" y="94095"/>
                </a:lnTo>
                <a:lnTo>
                  <a:pt x="208294" y="88790"/>
                </a:lnTo>
                <a:lnTo>
                  <a:pt x="207456" y="83625"/>
                </a:lnTo>
                <a:lnTo>
                  <a:pt x="206199" y="78599"/>
                </a:lnTo>
                <a:lnTo>
                  <a:pt x="204803" y="73573"/>
                </a:lnTo>
                <a:lnTo>
                  <a:pt x="203128" y="68826"/>
                </a:lnTo>
                <a:lnTo>
                  <a:pt x="201313" y="63940"/>
                </a:lnTo>
                <a:lnTo>
                  <a:pt x="199219" y="59333"/>
                </a:lnTo>
                <a:lnTo>
                  <a:pt x="196846" y="54866"/>
                </a:lnTo>
                <a:lnTo>
                  <a:pt x="194333" y="50398"/>
                </a:lnTo>
                <a:lnTo>
                  <a:pt x="191680" y="46210"/>
                </a:lnTo>
                <a:lnTo>
                  <a:pt x="188749" y="42161"/>
                </a:lnTo>
                <a:lnTo>
                  <a:pt x="185677" y="38113"/>
                </a:lnTo>
                <a:lnTo>
                  <a:pt x="182327" y="34343"/>
                </a:lnTo>
                <a:lnTo>
                  <a:pt x="178836" y="30714"/>
                </a:lnTo>
                <a:lnTo>
                  <a:pt x="175207" y="27223"/>
                </a:lnTo>
                <a:lnTo>
                  <a:pt x="171437" y="23873"/>
                </a:lnTo>
                <a:lnTo>
                  <a:pt x="167389" y="20801"/>
                </a:lnTo>
                <a:lnTo>
                  <a:pt x="163340" y="17870"/>
                </a:lnTo>
                <a:lnTo>
                  <a:pt x="159152" y="15217"/>
                </a:lnTo>
                <a:lnTo>
                  <a:pt x="154684" y="12704"/>
                </a:lnTo>
                <a:lnTo>
                  <a:pt x="150217" y="10331"/>
                </a:lnTo>
                <a:lnTo>
                  <a:pt x="145610" y="8237"/>
                </a:lnTo>
                <a:lnTo>
                  <a:pt x="140724" y="6422"/>
                </a:lnTo>
                <a:lnTo>
                  <a:pt x="135977" y="4747"/>
                </a:lnTo>
                <a:lnTo>
                  <a:pt x="130951" y="3351"/>
                </a:lnTo>
                <a:lnTo>
                  <a:pt x="125925" y="2094"/>
                </a:lnTo>
                <a:lnTo>
                  <a:pt x="120760" y="1256"/>
                </a:lnTo>
                <a:lnTo>
                  <a:pt x="115455" y="558"/>
                </a:lnTo>
                <a:lnTo>
                  <a:pt x="110150" y="140"/>
                </a:lnTo>
                <a:lnTo>
                  <a:pt x="1047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/>
        </p:nvSpPr>
        <p:spPr>
          <a:xfrm>
            <a:off x="517675" y="2237975"/>
            <a:ext cx="34461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My role: 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UX designer leading the FloralFusion webpage design.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A4A4A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p20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" name="Google Shape;103;p20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/>
        </p:nvSpPr>
        <p:spPr>
          <a:xfrm>
            <a:off x="3289975" y="2237975"/>
            <a:ext cx="58791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             </a:t>
            </a:r>
            <a:r>
              <a:rPr lang="en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Responsibilities</a:t>
            </a:r>
            <a:r>
              <a:rPr lang="en">
                <a:solidFill>
                  <a:srgbClr val="1967D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endParaRPr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952500" marR="9525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Conducting user research and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952500" marR="9525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competitive audit, paper and digital wireframing, low and high-fidelity prototyping, conducting usability studies, accounting for accessibility, iterating on designs and making the design responsive.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952500" marR="952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69696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" name="Google Shape;105;p20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/>
          <p:nvPr/>
        </p:nvSpPr>
        <p:spPr>
          <a:xfrm>
            <a:off x="645441" y="1662440"/>
            <a:ext cx="257757" cy="256421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0"/>
          <p:cNvSpPr/>
          <p:nvPr/>
        </p:nvSpPr>
        <p:spPr>
          <a:xfrm>
            <a:off x="4685687" y="1710781"/>
            <a:ext cx="285935" cy="159748"/>
          </a:xfrm>
          <a:custGeom>
            <a:rect b="b" l="l" r="r" t="t"/>
            <a:pathLst>
              <a:path extrusionOk="0" h="526" w="941">
                <a:moveTo>
                  <a:pt x="0" y="316"/>
                </a:moveTo>
                <a:lnTo>
                  <a:pt x="105" y="316"/>
                </a:lnTo>
                <a:lnTo>
                  <a:pt x="105" y="212"/>
                </a:lnTo>
                <a:lnTo>
                  <a:pt x="0" y="212"/>
                </a:lnTo>
                <a:lnTo>
                  <a:pt x="0" y="316"/>
                </a:lnTo>
                <a:close/>
                <a:moveTo>
                  <a:pt x="0" y="525"/>
                </a:moveTo>
                <a:lnTo>
                  <a:pt x="105" y="525"/>
                </a:lnTo>
                <a:lnTo>
                  <a:pt x="105" y="421"/>
                </a:lnTo>
                <a:lnTo>
                  <a:pt x="0" y="421"/>
                </a:lnTo>
                <a:lnTo>
                  <a:pt x="0" y="525"/>
                </a:lnTo>
                <a:close/>
                <a:moveTo>
                  <a:pt x="0" y="105"/>
                </a:moveTo>
                <a:lnTo>
                  <a:pt x="105" y="105"/>
                </a:lnTo>
                <a:lnTo>
                  <a:pt x="105" y="0"/>
                </a:lnTo>
                <a:lnTo>
                  <a:pt x="0" y="0"/>
                </a:lnTo>
                <a:lnTo>
                  <a:pt x="0" y="105"/>
                </a:lnTo>
                <a:close/>
                <a:moveTo>
                  <a:pt x="209" y="316"/>
                </a:moveTo>
                <a:lnTo>
                  <a:pt x="940" y="316"/>
                </a:lnTo>
                <a:lnTo>
                  <a:pt x="940" y="212"/>
                </a:lnTo>
                <a:lnTo>
                  <a:pt x="209" y="212"/>
                </a:lnTo>
                <a:lnTo>
                  <a:pt x="209" y="316"/>
                </a:lnTo>
                <a:close/>
                <a:moveTo>
                  <a:pt x="209" y="525"/>
                </a:moveTo>
                <a:lnTo>
                  <a:pt x="940" y="525"/>
                </a:lnTo>
                <a:lnTo>
                  <a:pt x="940" y="421"/>
                </a:lnTo>
                <a:lnTo>
                  <a:pt x="209" y="421"/>
                </a:lnTo>
                <a:lnTo>
                  <a:pt x="209" y="525"/>
                </a:lnTo>
                <a:close/>
                <a:moveTo>
                  <a:pt x="209" y="0"/>
                </a:moveTo>
                <a:lnTo>
                  <a:pt x="209" y="105"/>
                </a:lnTo>
                <a:lnTo>
                  <a:pt x="940" y="105"/>
                </a:lnTo>
                <a:lnTo>
                  <a:pt x="940" y="0"/>
                </a:lnTo>
                <a:lnTo>
                  <a:pt x="20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4335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/>
        </p:nvSpPr>
        <p:spPr>
          <a:xfrm>
            <a:off x="-46002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Understanding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user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3712425" y="1886850"/>
            <a:ext cx="39465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User research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Personas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Problem </a:t>
            </a: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statements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User journey maps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4" name="Google Shape;114;p21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2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</a:t>
            </a: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esearch: summary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1042650" y="2199225"/>
            <a:ext cx="7537500" cy="3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952500" marR="952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I conducted user research and a competitive audit to understand the target users. I made empathy maps based on research to better understand their needs. I discovered that many users need quick filtering by occasion categories to quickly find bouquets according to the purpose of gift giving. I have also discovered that they need some further alternative choices to the chosen bouquet helping the final decision.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952500" marR="952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696969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1967D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22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4373201" y="1744926"/>
            <a:ext cx="227849" cy="227849"/>
          </a:xfrm>
          <a:custGeom>
            <a:rect b="b" l="l" r="r" t="t"/>
            <a:pathLst>
              <a:path extrusionOk="0" h="941" w="940">
                <a:moveTo>
                  <a:pt x="835" y="0"/>
                </a:moveTo>
                <a:lnTo>
                  <a:pt x="104" y="0"/>
                </a:lnTo>
                <a:cubicBezTo>
                  <a:pt x="47" y="0"/>
                  <a:pt x="0" y="48"/>
                  <a:pt x="0" y="105"/>
                </a:cubicBezTo>
                <a:lnTo>
                  <a:pt x="0" y="835"/>
                </a:lnTo>
                <a:cubicBezTo>
                  <a:pt x="0" y="892"/>
                  <a:pt x="47" y="940"/>
                  <a:pt x="104" y="940"/>
                </a:cubicBezTo>
                <a:lnTo>
                  <a:pt x="835" y="940"/>
                </a:lnTo>
                <a:cubicBezTo>
                  <a:pt x="891" y="940"/>
                  <a:pt x="939" y="892"/>
                  <a:pt x="939" y="835"/>
                </a:cubicBezTo>
                <a:lnTo>
                  <a:pt x="939" y="105"/>
                </a:lnTo>
                <a:cubicBezTo>
                  <a:pt x="939" y="48"/>
                  <a:pt x="891" y="0"/>
                  <a:pt x="835" y="0"/>
                </a:cubicBezTo>
                <a:close/>
                <a:moveTo>
                  <a:pt x="313" y="734"/>
                </a:moveTo>
                <a:lnTo>
                  <a:pt x="208" y="734"/>
                </a:lnTo>
                <a:lnTo>
                  <a:pt x="208" y="367"/>
                </a:lnTo>
                <a:lnTo>
                  <a:pt x="313" y="367"/>
                </a:lnTo>
                <a:lnTo>
                  <a:pt x="313" y="734"/>
                </a:lnTo>
                <a:close/>
                <a:moveTo>
                  <a:pt x="522" y="734"/>
                </a:moveTo>
                <a:lnTo>
                  <a:pt x="417" y="734"/>
                </a:lnTo>
                <a:lnTo>
                  <a:pt x="417" y="212"/>
                </a:lnTo>
                <a:lnTo>
                  <a:pt x="522" y="212"/>
                </a:lnTo>
                <a:lnTo>
                  <a:pt x="522" y="734"/>
                </a:lnTo>
                <a:close/>
                <a:moveTo>
                  <a:pt x="730" y="734"/>
                </a:moveTo>
                <a:lnTo>
                  <a:pt x="626" y="734"/>
                </a:lnTo>
                <a:lnTo>
                  <a:pt x="626" y="525"/>
                </a:lnTo>
                <a:lnTo>
                  <a:pt x="730" y="525"/>
                </a:lnTo>
                <a:lnTo>
                  <a:pt x="730" y="7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research: pain points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441463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Filters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441475" y="2522475"/>
            <a:ext cx="18726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Shopping a bouquet comes from many purposes, that should be easily identifiable through quick filtering options.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p23"/>
          <p:cNvSpPr txBox="1"/>
          <p:nvPr/>
        </p:nvSpPr>
        <p:spPr>
          <a:xfrm>
            <a:off x="2582713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Interaction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32" name="Google Shape;132;p23"/>
          <p:cNvSpPr txBox="1"/>
          <p:nvPr/>
        </p:nvSpPr>
        <p:spPr>
          <a:xfrm>
            <a:off x="2582725" y="2522475"/>
            <a:ext cx="1872600" cy="22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Build trust with clear structure, obvious action buttons, and options to change anything at any point.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4723969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Navigation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4723969" y="2522475"/>
            <a:ext cx="1872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Users need to know where they are in the process but have an option to start over at any time.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6865219" y="2522475"/>
            <a:ext cx="187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6" name="Google Shape;136;p23"/>
          <p:cNvSpPr/>
          <p:nvPr/>
        </p:nvSpPr>
        <p:spPr>
          <a:xfrm>
            <a:off x="11211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37" name="Google Shape;137;p23"/>
          <p:cNvSpPr/>
          <p:nvPr/>
        </p:nvSpPr>
        <p:spPr>
          <a:xfrm>
            <a:off x="326237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38" name="Google Shape;138;p23"/>
          <p:cNvSpPr/>
          <p:nvPr/>
        </p:nvSpPr>
        <p:spPr>
          <a:xfrm>
            <a:off x="54036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Persona: </a:t>
            </a:r>
            <a:r>
              <a:rPr b="1"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Greta</a:t>
            </a:r>
            <a:endParaRPr b="1"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324375" y="1512200"/>
            <a:ext cx="3328800" cy="31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Problem statement:</a:t>
            </a:r>
            <a:endParaRPr>
              <a:solidFill>
                <a:srgbClr val="EA433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Greta is a good friend who loves to give unique bouquets to their friends, who needs an option to find hand-made creations from flowers because they want to surprise and remind them how special their friends are.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7450" y="1230850"/>
            <a:ext cx="5294149" cy="2868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journey map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6011725" y="2294700"/>
            <a:ext cx="133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Image of user journey map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517675" y="1522550"/>
            <a:ext cx="24213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I created a user journey map of Greta’s experience that revealed possible pain points and improvement opportunities.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2875" y="1003975"/>
            <a:ext cx="4996750" cy="339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